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7" r:id="rId3"/>
    <p:sldId id="282" r:id="rId4"/>
    <p:sldId id="272" r:id="rId5"/>
    <p:sldId id="279" r:id="rId6"/>
    <p:sldId id="275" r:id="rId7"/>
    <p:sldId id="273" r:id="rId8"/>
    <p:sldId id="257" r:id="rId9"/>
    <p:sldId id="260" r:id="rId10"/>
    <p:sldId id="285" r:id="rId11"/>
    <p:sldId id="286" r:id="rId12"/>
    <p:sldId id="288" r:id="rId13"/>
    <p:sldId id="289" r:id="rId14"/>
    <p:sldId id="277" r:id="rId15"/>
    <p:sldId id="291" r:id="rId16"/>
    <p:sldId id="290" r:id="rId17"/>
    <p:sldId id="283" r:id="rId18"/>
    <p:sldId id="284" r:id="rId19"/>
    <p:sldId id="281" r:id="rId20"/>
    <p:sldId id="280" r:id="rId21"/>
    <p:sldId id="292" r:id="rId22"/>
    <p:sldId id="293" r:id="rId23"/>
    <p:sldId id="294" r:id="rId24"/>
    <p:sldId id="259"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680"/>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64C5-6809-ABA9-8B18-7953E2D06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5B70F-DBEA-0995-CA1D-188C81F11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7EA0E8-CA57-F7AD-BB91-053E7794B972}"/>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DACDD2A1-45E2-0EE7-DF3F-29297C0FE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FFA5D-7373-DA86-265F-C6FCE249725B}"/>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30525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028E-980B-4BFD-22BF-8D19895BF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C9B1B4-172D-72FB-DE77-101EC5D0D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2D2EE-A299-E276-E3FF-7F4F3490FAC2}"/>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5B5967C1-E1DC-2BCE-667C-2BEED7E6B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EE63A-3C78-067F-0932-46A94B942456}"/>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4214593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984E4-74D2-825D-FF10-12A8BF3FFB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47A4C1-F2F2-E8D7-0814-05217A474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1F25D-0C5B-DC0B-7C01-0DAEEB579A21}"/>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FA7E087B-B43E-7D97-C6E9-94416BD4E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FD051-08E2-746B-48C8-55AEAD2F76F3}"/>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3725789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91E9-8C25-3DB9-7731-E7C637F7C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9C3F6-77B5-D530-6E2B-945451BC73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31FE2-3BE8-9E36-ED13-12F3E6537380}"/>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69F0D659-CA16-A4B1-6D8C-ECDA5EB20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08342-35A8-7D94-3E78-2768594CEEDF}"/>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97578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23AF-1229-19D8-AAE5-E4F511517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3433F-ED70-9DA1-1C09-DB502D05C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59BF33-75DB-14B7-DEF8-C9DBD34BD095}"/>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7519ABE4-73F4-8591-8825-0FE4EC4FE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37AC-E07E-5E21-2CC8-4661F754E552}"/>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198980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2C57-8307-AF5C-C449-9810E3523B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3F64E-184E-7AB4-F351-3D052DD8A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6898C-8ACD-2EB8-23A5-D18890FAAC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93A2B-0C52-2350-1DD2-7E63EF25827F}"/>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6" name="Footer Placeholder 5">
            <a:extLst>
              <a:ext uri="{FF2B5EF4-FFF2-40B4-BE49-F238E27FC236}">
                <a16:creationId xmlns:a16="http://schemas.microsoft.com/office/drawing/2014/main" id="{0DC5A9F6-ECCB-01D3-6DA7-2CC23841B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BC841-6916-B140-2F4D-AE66C229A911}"/>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21001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87D5-D5A5-0567-33FE-B39499532C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E61775-9988-B045-B527-59364557C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E8BE5-D00B-5E71-447A-05B4F1731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565CA-5339-FBA5-EEF6-26DDBC295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B24FB7-2F4A-A06A-E9A5-C7567448C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0322C4-59ED-6F59-785D-D8DD43B84BBF}"/>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8" name="Footer Placeholder 7">
            <a:extLst>
              <a:ext uri="{FF2B5EF4-FFF2-40B4-BE49-F238E27FC236}">
                <a16:creationId xmlns:a16="http://schemas.microsoft.com/office/drawing/2014/main" id="{B77E200C-4F54-6031-5005-290E2AC8DD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C48642-90E4-82D9-F933-CFBAA9B743D1}"/>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300348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850-A230-1140-21C3-2F8E3BFC4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054481-39DA-821A-0E1B-3E3D190DDEF6}"/>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4" name="Footer Placeholder 3">
            <a:extLst>
              <a:ext uri="{FF2B5EF4-FFF2-40B4-BE49-F238E27FC236}">
                <a16:creationId xmlns:a16="http://schemas.microsoft.com/office/drawing/2014/main" id="{CB40BE56-2F5E-36D8-A9DF-18840AFF4C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B933F-052C-5872-5624-E48FAE72FD1D}"/>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85503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8CCEB-C16D-13B9-5FAC-86DE1D74CAA0}"/>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3" name="Footer Placeholder 2">
            <a:extLst>
              <a:ext uri="{FF2B5EF4-FFF2-40B4-BE49-F238E27FC236}">
                <a16:creationId xmlns:a16="http://schemas.microsoft.com/office/drawing/2014/main" id="{6A3DB79E-4586-FA82-0520-B23D51176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AAD32F-2D94-3A0F-5BA2-0382707B833E}"/>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244126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6831-C796-5C44-E379-CEBC53E154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1893C6-BCF5-EF0B-DED6-2279488B9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AA5DE5-45F3-B5D1-1E6C-4C0DDC257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70B42A-9F5A-C739-A90A-2A813022F3B1}"/>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6" name="Footer Placeholder 5">
            <a:extLst>
              <a:ext uri="{FF2B5EF4-FFF2-40B4-BE49-F238E27FC236}">
                <a16:creationId xmlns:a16="http://schemas.microsoft.com/office/drawing/2014/main" id="{6772B3F3-A467-3C51-856C-2D8D7319C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34BBD-AA31-8819-C68F-C31E9D604900}"/>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85560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A181-EA68-9498-7A90-249AC04BCA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C96D2-1174-A17A-8327-0A1517F33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4F2E8E-C115-91D3-2F56-6FAEB8BC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4BB7C-4FB1-933C-8948-34EB3B4E1439}"/>
              </a:ext>
            </a:extLst>
          </p:cNvPr>
          <p:cNvSpPr>
            <a:spLocks noGrp="1"/>
          </p:cNvSpPr>
          <p:nvPr>
            <p:ph type="dt" sz="half" idx="10"/>
          </p:nvPr>
        </p:nvSpPr>
        <p:spPr/>
        <p:txBody>
          <a:bodyPr/>
          <a:lstStyle/>
          <a:p>
            <a:fld id="{7A5187A8-CB25-8A4F-AB50-40212DD5FA81}" type="datetimeFigureOut">
              <a:rPr lang="en-US" smtClean="0"/>
              <a:t>2/22/24</a:t>
            </a:fld>
            <a:endParaRPr lang="en-US"/>
          </a:p>
        </p:txBody>
      </p:sp>
      <p:sp>
        <p:nvSpPr>
          <p:cNvPr id="6" name="Footer Placeholder 5">
            <a:extLst>
              <a:ext uri="{FF2B5EF4-FFF2-40B4-BE49-F238E27FC236}">
                <a16:creationId xmlns:a16="http://schemas.microsoft.com/office/drawing/2014/main" id="{91DBEE66-388B-4B8D-7789-1A2B0E7CA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83A30-5019-9552-345C-B24802DCFF70}"/>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97247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5B4637-94C0-66F1-F7E0-CAC892A1D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08DC1-8325-4A6E-5C0E-CC66D3A25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CA96A-4B0E-39E9-01A8-BF9985216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187A8-CB25-8A4F-AB50-40212DD5FA81}" type="datetimeFigureOut">
              <a:rPr lang="en-US" smtClean="0"/>
              <a:t>2/22/24</a:t>
            </a:fld>
            <a:endParaRPr lang="en-US"/>
          </a:p>
        </p:txBody>
      </p:sp>
      <p:sp>
        <p:nvSpPr>
          <p:cNvPr id="5" name="Footer Placeholder 4">
            <a:extLst>
              <a:ext uri="{FF2B5EF4-FFF2-40B4-BE49-F238E27FC236}">
                <a16:creationId xmlns:a16="http://schemas.microsoft.com/office/drawing/2014/main" id="{DC9F891E-D3E9-F14C-6810-F1479400F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CB941-1C85-83A2-D930-1370A4410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649E0-D1AE-CB4E-8801-0AB19E558EB6}" type="slidenum">
              <a:rPr lang="en-US" smtClean="0"/>
              <a:t>‹#›</a:t>
            </a:fld>
            <a:endParaRPr lang="en-US"/>
          </a:p>
        </p:txBody>
      </p:sp>
    </p:spTree>
    <p:extLst>
      <p:ext uri="{BB962C8B-B14F-4D97-AF65-F5344CB8AC3E}">
        <p14:creationId xmlns:p14="http://schemas.microsoft.com/office/powerpoint/2010/main" val="1368618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86B1-1C31-50B2-5C35-E3EAF86B7ABE}"/>
              </a:ext>
            </a:extLst>
          </p:cNvPr>
          <p:cNvSpPr>
            <a:spLocks noGrp="1"/>
          </p:cNvSpPr>
          <p:nvPr>
            <p:ph type="ctrTitle"/>
          </p:nvPr>
        </p:nvSpPr>
        <p:spPr/>
        <p:txBody>
          <a:bodyPr/>
          <a:lstStyle/>
          <a:p>
            <a:r>
              <a:rPr lang="en-US" dirty="0"/>
              <a:t>High Waters Need Strong Bridges</a:t>
            </a:r>
          </a:p>
        </p:txBody>
      </p:sp>
      <p:sp>
        <p:nvSpPr>
          <p:cNvPr id="3" name="Subtitle 2">
            <a:extLst>
              <a:ext uri="{FF2B5EF4-FFF2-40B4-BE49-F238E27FC236}">
                <a16:creationId xmlns:a16="http://schemas.microsoft.com/office/drawing/2014/main" id="{9665436A-D2F6-D597-BC48-B4AD9099057F}"/>
              </a:ext>
            </a:extLst>
          </p:cNvPr>
          <p:cNvSpPr>
            <a:spLocks noGrp="1"/>
          </p:cNvSpPr>
          <p:nvPr>
            <p:ph type="subTitle" idx="1"/>
          </p:nvPr>
        </p:nvSpPr>
        <p:spPr/>
        <p:txBody>
          <a:bodyPr/>
          <a:lstStyle/>
          <a:p>
            <a:r>
              <a:rPr lang="en-US" dirty="0"/>
              <a:t>…</a:t>
            </a:r>
          </a:p>
          <a:p>
            <a:r>
              <a:rPr lang="en-US" dirty="0"/>
              <a:t>Brooke Anderson</a:t>
            </a:r>
          </a:p>
          <a:p>
            <a:r>
              <a:rPr lang="en-US" dirty="0"/>
              <a:t>Colorado State University</a:t>
            </a:r>
          </a:p>
        </p:txBody>
      </p:sp>
    </p:spTree>
    <p:extLst>
      <p:ext uri="{BB962C8B-B14F-4D97-AF65-F5344CB8AC3E}">
        <p14:creationId xmlns:p14="http://schemas.microsoft.com/office/powerpoint/2010/main" val="347629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1022A1-5467-E265-AE87-249B2DA65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844213" cy="60998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7A3BDF-3A41-5B2C-D953-C3D24B945462}"/>
              </a:ext>
            </a:extLst>
          </p:cNvPr>
          <p:cNvSpPr txBox="1"/>
          <p:nvPr/>
        </p:nvSpPr>
        <p:spPr>
          <a:xfrm>
            <a:off x="5214938" y="6372225"/>
            <a:ext cx="2557462" cy="369332"/>
          </a:xfrm>
          <a:prstGeom prst="rect">
            <a:avLst/>
          </a:prstGeom>
          <a:noFill/>
        </p:spPr>
        <p:txBody>
          <a:bodyPr wrap="square" rtlCol="0">
            <a:spAutoFit/>
          </a:bodyPr>
          <a:lstStyle/>
          <a:p>
            <a:r>
              <a:rPr lang="en-US" dirty="0"/>
              <a:t>Source: WVEC</a:t>
            </a:r>
          </a:p>
        </p:txBody>
      </p:sp>
    </p:spTree>
    <p:extLst>
      <p:ext uri="{BB962C8B-B14F-4D97-AF65-F5344CB8AC3E}">
        <p14:creationId xmlns:p14="http://schemas.microsoft.com/office/powerpoint/2010/main" val="1700509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B266A0A-3A6D-DC1A-B57F-E06C0AF5E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5887"/>
            <a:ext cx="10545281" cy="59277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D45D38-8AF3-768C-CBF8-1AB5A7CF713D}"/>
              </a:ext>
            </a:extLst>
          </p:cNvPr>
          <p:cNvSpPr txBox="1"/>
          <p:nvPr/>
        </p:nvSpPr>
        <p:spPr>
          <a:xfrm>
            <a:off x="5214938" y="6372225"/>
            <a:ext cx="2557462" cy="369332"/>
          </a:xfrm>
          <a:prstGeom prst="rect">
            <a:avLst/>
          </a:prstGeom>
          <a:noFill/>
        </p:spPr>
        <p:txBody>
          <a:bodyPr wrap="square" rtlCol="0">
            <a:spAutoFit/>
          </a:bodyPr>
          <a:lstStyle/>
          <a:p>
            <a:r>
              <a:rPr lang="en-US" dirty="0"/>
              <a:t>Source: WDSU</a:t>
            </a:r>
          </a:p>
        </p:txBody>
      </p:sp>
    </p:spTree>
    <p:extLst>
      <p:ext uri="{BB962C8B-B14F-4D97-AF65-F5344CB8AC3E}">
        <p14:creationId xmlns:p14="http://schemas.microsoft.com/office/powerpoint/2010/main" val="230926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5C5D2CB-EB64-467F-7775-CD04ADDC2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17200" cy="5972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CBE067-9AC3-55EF-940A-6B67AD22D123}"/>
              </a:ext>
            </a:extLst>
          </p:cNvPr>
          <p:cNvSpPr txBox="1"/>
          <p:nvPr/>
        </p:nvSpPr>
        <p:spPr>
          <a:xfrm>
            <a:off x="5214938" y="6372225"/>
            <a:ext cx="2557462" cy="369332"/>
          </a:xfrm>
          <a:prstGeom prst="rect">
            <a:avLst/>
          </a:prstGeom>
          <a:noFill/>
        </p:spPr>
        <p:txBody>
          <a:bodyPr wrap="square" rtlCol="0">
            <a:spAutoFit/>
          </a:bodyPr>
          <a:lstStyle/>
          <a:p>
            <a:r>
              <a:rPr lang="en-US" dirty="0"/>
              <a:t>Source: WBNG</a:t>
            </a:r>
          </a:p>
        </p:txBody>
      </p:sp>
    </p:spTree>
    <p:extLst>
      <p:ext uri="{BB962C8B-B14F-4D97-AF65-F5344CB8AC3E}">
        <p14:creationId xmlns:p14="http://schemas.microsoft.com/office/powerpoint/2010/main" val="99917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HC Tropical Cyclone Graphical Product Descriptions">
            <a:extLst>
              <a:ext uri="{FF2B5EF4-FFF2-40B4-BE49-F238E27FC236}">
                <a16:creationId xmlns:a16="http://schemas.microsoft.com/office/drawing/2014/main" id="{FE2D7995-7068-D3BA-BE68-48D8DDA38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13" y="0"/>
            <a:ext cx="8358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2F5DEC-FB87-1D89-2867-ABB0E1137924}"/>
              </a:ext>
            </a:extLst>
          </p:cNvPr>
          <p:cNvSpPr txBox="1"/>
          <p:nvPr/>
        </p:nvSpPr>
        <p:spPr>
          <a:xfrm>
            <a:off x="10274300" y="5114925"/>
            <a:ext cx="2557462" cy="369332"/>
          </a:xfrm>
          <a:prstGeom prst="rect">
            <a:avLst/>
          </a:prstGeom>
          <a:noFill/>
        </p:spPr>
        <p:txBody>
          <a:bodyPr wrap="square" rtlCol="0">
            <a:spAutoFit/>
          </a:bodyPr>
          <a:lstStyle/>
          <a:p>
            <a:r>
              <a:rPr lang="en-US" dirty="0"/>
              <a:t>Source: NOAA</a:t>
            </a:r>
          </a:p>
        </p:txBody>
      </p:sp>
    </p:spTree>
    <p:extLst>
      <p:ext uri="{BB962C8B-B14F-4D97-AF65-F5344CB8AC3E}">
        <p14:creationId xmlns:p14="http://schemas.microsoft.com/office/powerpoint/2010/main" val="50879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A884E37-6401-2DC0-08CA-46276581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0"/>
            <a:ext cx="8799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84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ational Hurricane Center's headquarters is in Irma's path—but it's built to take a hit">
            <a:extLst>
              <a:ext uri="{FF2B5EF4-FFF2-40B4-BE49-F238E27FC236}">
                <a16:creationId xmlns:a16="http://schemas.microsoft.com/office/drawing/2014/main" id="{926D040E-1FE3-F25D-CD0C-74BEB6220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039"/>
            <a:ext cx="10398490" cy="58537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F44155-37E3-3340-2E40-FD442329C5EC}"/>
              </a:ext>
            </a:extLst>
          </p:cNvPr>
          <p:cNvSpPr txBox="1"/>
          <p:nvPr/>
        </p:nvSpPr>
        <p:spPr>
          <a:xfrm>
            <a:off x="10508227" y="4343398"/>
            <a:ext cx="1683774" cy="646331"/>
          </a:xfrm>
          <a:prstGeom prst="rect">
            <a:avLst/>
          </a:prstGeom>
          <a:noFill/>
        </p:spPr>
        <p:txBody>
          <a:bodyPr wrap="square" rtlCol="0">
            <a:spAutoFit/>
          </a:bodyPr>
          <a:lstStyle/>
          <a:p>
            <a:r>
              <a:rPr lang="en-US" dirty="0"/>
              <a:t>Source: NOAA / NHC</a:t>
            </a:r>
          </a:p>
        </p:txBody>
      </p:sp>
    </p:spTree>
    <p:extLst>
      <p:ext uri="{BB962C8B-B14F-4D97-AF65-F5344CB8AC3E}">
        <p14:creationId xmlns:p14="http://schemas.microsoft.com/office/powerpoint/2010/main" val="155573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4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azine cover with a river and a group of people&#10;&#10;Description automatically generated">
            <a:extLst>
              <a:ext uri="{FF2B5EF4-FFF2-40B4-BE49-F238E27FC236}">
                <a16:creationId xmlns:a16="http://schemas.microsoft.com/office/drawing/2014/main" id="{8ABF693F-E258-ACE4-31B8-398657BA5CD3}"/>
              </a:ext>
            </a:extLst>
          </p:cNvPr>
          <p:cNvPicPr>
            <a:picLocks noChangeAspect="1"/>
          </p:cNvPicPr>
          <p:nvPr/>
        </p:nvPicPr>
        <p:blipFill>
          <a:blip r:embed="rId2"/>
          <a:stretch>
            <a:fillRect/>
          </a:stretch>
        </p:blipFill>
        <p:spPr>
          <a:xfrm>
            <a:off x="0" y="0"/>
            <a:ext cx="5254113" cy="6858000"/>
          </a:xfrm>
          <a:prstGeom prst="rect">
            <a:avLst/>
          </a:prstGeom>
        </p:spPr>
      </p:pic>
      <p:sp>
        <p:nvSpPr>
          <p:cNvPr id="4" name="TextBox 3">
            <a:extLst>
              <a:ext uri="{FF2B5EF4-FFF2-40B4-BE49-F238E27FC236}">
                <a16:creationId xmlns:a16="http://schemas.microsoft.com/office/drawing/2014/main" id="{9BFC565C-3732-682D-B11F-6E8009A86664}"/>
              </a:ext>
            </a:extLst>
          </p:cNvPr>
          <p:cNvSpPr txBox="1"/>
          <p:nvPr/>
        </p:nvSpPr>
        <p:spPr>
          <a:xfrm>
            <a:off x="10508227" y="4343398"/>
            <a:ext cx="1683774" cy="923330"/>
          </a:xfrm>
          <a:prstGeom prst="rect">
            <a:avLst/>
          </a:prstGeom>
          <a:noFill/>
        </p:spPr>
        <p:txBody>
          <a:bodyPr wrap="square" rtlCol="0">
            <a:spAutoFit/>
          </a:bodyPr>
          <a:lstStyle/>
          <a:p>
            <a:r>
              <a:rPr lang="en-US" dirty="0"/>
              <a:t>Source: Scientific American</a:t>
            </a:r>
          </a:p>
        </p:txBody>
      </p:sp>
      <p:pic>
        <p:nvPicPr>
          <p:cNvPr id="6" name="Picture 5" descr="A group of people walking along a road&#10;&#10;Description automatically generated">
            <a:extLst>
              <a:ext uri="{FF2B5EF4-FFF2-40B4-BE49-F238E27FC236}">
                <a16:creationId xmlns:a16="http://schemas.microsoft.com/office/drawing/2014/main" id="{FE0B9DE1-A390-549B-CC65-33A6EBDC6D57}"/>
              </a:ext>
            </a:extLst>
          </p:cNvPr>
          <p:cNvPicPr>
            <a:picLocks noChangeAspect="1"/>
          </p:cNvPicPr>
          <p:nvPr/>
        </p:nvPicPr>
        <p:blipFill>
          <a:blip r:embed="rId3"/>
          <a:stretch>
            <a:fillRect/>
          </a:stretch>
        </p:blipFill>
        <p:spPr>
          <a:xfrm>
            <a:off x="5254113" y="0"/>
            <a:ext cx="5218284" cy="6858000"/>
          </a:xfrm>
          <a:prstGeom prst="rect">
            <a:avLst/>
          </a:prstGeom>
        </p:spPr>
      </p:pic>
    </p:spTree>
    <p:extLst>
      <p:ext uri="{BB962C8B-B14F-4D97-AF65-F5344CB8AC3E}">
        <p14:creationId xmlns:p14="http://schemas.microsoft.com/office/powerpoint/2010/main" val="143242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08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C9A-1391-CDC3-0480-3960A95E1B8E}"/>
              </a:ext>
            </a:extLst>
          </p:cNvPr>
          <p:cNvSpPr>
            <a:spLocks noGrp="1"/>
          </p:cNvSpPr>
          <p:nvPr>
            <p:ph type="title"/>
          </p:nvPr>
        </p:nvSpPr>
        <p:spPr/>
        <p:txBody>
          <a:bodyPr/>
          <a:lstStyle/>
          <a:p>
            <a:r>
              <a:rPr lang="en-US" dirty="0"/>
              <a:t>Think in modules and interfaces</a:t>
            </a:r>
          </a:p>
        </p:txBody>
      </p:sp>
      <p:sp>
        <p:nvSpPr>
          <p:cNvPr id="3" name="Text Placeholder 2">
            <a:extLst>
              <a:ext uri="{FF2B5EF4-FFF2-40B4-BE49-F238E27FC236}">
                <a16:creationId xmlns:a16="http://schemas.microsoft.com/office/drawing/2014/main" id="{D17E2D43-B87B-39E1-4BB3-01D925FB52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317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39C3-3DB7-5416-CC43-905195AA0E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09D116-4978-2915-4C21-2F003F4411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669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37CE-883A-F00C-F0BB-429A10824708}"/>
              </a:ext>
            </a:extLst>
          </p:cNvPr>
          <p:cNvSpPr>
            <a:spLocks noGrp="1"/>
          </p:cNvSpPr>
          <p:nvPr>
            <p:ph type="title"/>
          </p:nvPr>
        </p:nvSpPr>
        <p:spPr/>
        <p:txBody>
          <a:bodyPr/>
          <a:lstStyle/>
          <a:p>
            <a:r>
              <a:rPr lang="en-US" dirty="0"/>
              <a:t>Learn the vocabulary</a:t>
            </a:r>
          </a:p>
        </p:txBody>
      </p:sp>
      <p:sp>
        <p:nvSpPr>
          <p:cNvPr id="3" name="Text Placeholder 2">
            <a:extLst>
              <a:ext uri="{FF2B5EF4-FFF2-40B4-BE49-F238E27FC236}">
                <a16:creationId xmlns:a16="http://schemas.microsoft.com/office/drawing/2014/main" id="{6E756A0E-CF13-4AC3-C4BA-C18FC4CA98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6710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581E72C-C7B6-BF8A-8123-617AC49A6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89726" cy="44005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87D0826-0649-05D7-291D-340BF839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545" y="3457572"/>
            <a:ext cx="2466790" cy="38004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CD7643D-64F7-515C-6652-794D49F88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167" y="-1028702"/>
            <a:ext cx="3237906" cy="475773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A6FF998-1894-4867-5D6F-F96187653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00463"/>
            <a:ext cx="2143125" cy="321468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D80C8773-B82E-FF7C-2CAC-7020D6BFFA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1441" y="-14289"/>
            <a:ext cx="3075384" cy="41005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5D73E0FB-241B-F8A3-19CE-2DDAEFD04B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1991" y="3729037"/>
            <a:ext cx="2033395" cy="3157537"/>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B3CA1F77-596B-5F79-5163-97D057B6F0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4249" y="3429000"/>
            <a:ext cx="2071742" cy="340042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F03DD8F7-1B47-0871-19C5-26719AD68D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8300" y="3729037"/>
            <a:ext cx="2254928" cy="337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59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newspaper&#10;&#10;Description automatically generated">
            <a:extLst>
              <a:ext uri="{FF2B5EF4-FFF2-40B4-BE49-F238E27FC236}">
                <a16:creationId xmlns:a16="http://schemas.microsoft.com/office/drawing/2014/main" id="{B44609BD-31B2-95E8-BEDB-F5FDC32DDA1E}"/>
              </a:ext>
            </a:extLst>
          </p:cNvPr>
          <p:cNvPicPr>
            <a:picLocks noChangeAspect="1"/>
          </p:cNvPicPr>
          <p:nvPr/>
        </p:nvPicPr>
        <p:blipFill>
          <a:blip r:embed="rId2"/>
          <a:stretch>
            <a:fillRect/>
          </a:stretch>
        </p:blipFill>
        <p:spPr>
          <a:xfrm>
            <a:off x="0" y="1918823"/>
            <a:ext cx="7772400" cy="497235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3BC466B-3542-5531-DDEF-C99EB71F1E87}"/>
              </a:ext>
            </a:extLst>
          </p:cNvPr>
          <p:cNvPicPr>
            <a:picLocks noChangeAspect="1"/>
          </p:cNvPicPr>
          <p:nvPr/>
        </p:nvPicPr>
        <p:blipFill>
          <a:blip r:embed="rId3"/>
          <a:stretch>
            <a:fillRect/>
          </a:stretch>
        </p:blipFill>
        <p:spPr>
          <a:xfrm>
            <a:off x="907503" y="0"/>
            <a:ext cx="6007648" cy="2461640"/>
          </a:xfrm>
          <a:prstGeom prst="rect">
            <a:avLst/>
          </a:prstGeom>
        </p:spPr>
      </p:pic>
    </p:spTree>
    <p:extLst>
      <p:ext uri="{BB962C8B-B14F-4D97-AF65-F5344CB8AC3E}">
        <p14:creationId xmlns:p14="http://schemas.microsoft.com/office/powerpoint/2010/main" val="417741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with text and numbers&#10;&#10;Description automatically generated with medium confidence">
            <a:extLst>
              <a:ext uri="{FF2B5EF4-FFF2-40B4-BE49-F238E27FC236}">
                <a16:creationId xmlns:a16="http://schemas.microsoft.com/office/drawing/2014/main" id="{A1AA85E1-E405-2937-FB27-AADD154B7B93}"/>
              </a:ext>
            </a:extLst>
          </p:cNvPr>
          <p:cNvPicPr>
            <a:picLocks noChangeAspect="1"/>
          </p:cNvPicPr>
          <p:nvPr/>
        </p:nvPicPr>
        <p:blipFill>
          <a:blip r:embed="rId2"/>
          <a:stretch>
            <a:fillRect/>
          </a:stretch>
        </p:blipFill>
        <p:spPr>
          <a:xfrm>
            <a:off x="830261" y="1828800"/>
            <a:ext cx="9952967" cy="5029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81E9911-A7B4-6E8A-8205-6B9069F76871}"/>
              </a:ext>
            </a:extLst>
          </p:cNvPr>
          <p:cNvPicPr>
            <a:picLocks noChangeAspect="1"/>
          </p:cNvPicPr>
          <p:nvPr/>
        </p:nvPicPr>
        <p:blipFill>
          <a:blip r:embed="rId3"/>
          <a:stretch>
            <a:fillRect/>
          </a:stretch>
        </p:blipFill>
        <p:spPr>
          <a:xfrm>
            <a:off x="321715" y="0"/>
            <a:ext cx="6007648" cy="2461640"/>
          </a:xfrm>
          <a:prstGeom prst="rect">
            <a:avLst/>
          </a:prstGeom>
        </p:spPr>
      </p:pic>
    </p:spTree>
    <p:extLst>
      <p:ext uri="{BB962C8B-B14F-4D97-AF65-F5344CB8AC3E}">
        <p14:creationId xmlns:p14="http://schemas.microsoft.com/office/powerpoint/2010/main" val="4178645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37CE-883A-F00C-F0BB-429A10824708}"/>
              </a:ext>
            </a:extLst>
          </p:cNvPr>
          <p:cNvSpPr>
            <a:spLocks noGrp="1"/>
          </p:cNvSpPr>
          <p:nvPr>
            <p:ph type="title"/>
          </p:nvPr>
        </p:nvSpPr>
        <p:spPr/>
        <p:txBody>
          <a:bodyPr/>
          <a:lstStyle/>
          <a:p>
            <a:r>
              <a:rPr lang="en-US" dirty="0"/>
              <a:t>Communicate clearly</a:t>
            </a:r>
          </a:p>
        </p:txBody>
      </p:sp>
      <p:sp>
        <p:nvSpPr>
          <p:cNvPr id="3" name="Text Placeholder 2">
            <a:extLst>
              <a:ext uri="{FF2B5EF4-FFF2-40B4-BE49-F238E27FC236}">
                <a16:creationId xmlns:a16="http://schemas.microsoft.com/office/drawing/2014/main" id="{6E756A0E-CF13-4AC3-C4BA-C18FC4CA98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7566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plane with red dots&#10;&#10;Description automatically generated">
            <a:extLst>
              <a:ext uri="{FF2B5EF4-FFF2-40B4-BE49-F238E27FC236}">
                <a16:creationId xmlns:a16="http://schemas.microsoft.com/office/drawing/2014/main" id="{6B7313B1-C266-D9E9-6903-D4B96D6D55AE}"/>
              </a:ext>
            </a:extLst>
          </p:cNvPr>
          <p:cNvPicPr>
            <a:picLocks noChangeAspect="1"/>
          </p:cNvPicPr>
          <p:nvPr/>
        </p:nvPicPr>
        <p:blipFill>
          <a:blip r:embed="rId2"/>
          <a:stretch>
            <a:fillRect/>
          </a:stretch>
        </p:blipFill>
        <p:spPr>
          <a:xfrm>
            <a:off x="1693861" y="879475"/>
            <a:ext cx="9402879" cy="5335587"/>
          </a:xfrm>
          <a:prstGeom prst="rect">
            <a:avLst/>
          </a:prstGeom>
        </p:spPr>
      </p:pic>
    </p:spTree>
    <p:extLst>
      <p:ext uri="{BB962C8B-B14F-4D97-AF65-F5344CB8AC3E}">
        <p14:creationId xmlns:p14="http://schemas.microsoft.com/office/powerpoint/2010/main" val="327490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C9A-1391-CDC3-0480-3960A95E1B8E}"/>
              </a:ext>
            </a:extLst>
          </p:cNvPr>
          <p:cNvSpPr>
            <a:spLocks noGrp="1"/>
          </p:cNvSpPr>
          <p:nvPr>
            <p:ph type="title"/>
          </p:nvPr>
        </p:nvSpPr>
        <p:spPr/>
        <p:txBody>
          <a:bodyPr/>
          <a:lstStyle/>
          <a:p>
            <a:r>
              <a:rPr lang="en-US" dirty="0"/>
              <a:t>Galveston, 1900</a:t>
            </a:r>
          </a:p>
        </p:txBody>
      </p:sp>
      <p:sp>
        <p:nvSpPr>
          <p:cNvPr id="3" name="Text Placeholder 2">
            <a:extLst>
              <a:ext uri="{FF2B5EF4-FFF2-40B4-BE49-F238E27FC236}">
                <a16:creationId xmlns:a16="http://schemas.microsoft.com/office/drawing/2014/main" id="{D17E2D43-B87B-39E1-4BB3-01D925FB52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96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path of the 1900 Galveston hurricane. It begins over the open Atlantic Ocean and crosses Hispaniola and Cuba as a tropical storm. The storm strengthens over the Gulf of Mexico, becoming a Category 4 before striking Texas. The cyclone then moves north and eventually recurves east-northeastward over the Midwest. After that, the system tracks across the Midwest and eastern Canada, before reaching the Atlantic again and ending near Iceland">
            <a:extLst>
              <a:ext uri="{FF2B5EF4-FFF2-40B4-BE49-F238E27FC236}">
                <a16:creationId xmlns:a16="http://schemas.microsoft.com/office/drawing/2014/main" id="{A733AFB7-DE9A-9624-18DC-F238BA290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0"/>
            <a:ext cx="9952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09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1F560EE-C599-17DE-B5E6-3EACFC67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0"/>
            <a:ext cx="8832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636293-01C9-896E-53D5-37F7370B600F}"/>
              </a:ext>
            </a:extLst>
          </p:cNvPr>
          <p:cNvSpPr txBox="1"/>
          <p:nvPr/>
        </p:nvSpPr>
        <p:spPr>
          <a:xfrm>
            <a:off x="206477" y="162232"/>
            <a:ext cx="2905433" cy="4616648"/>
          </a:xfrm>
          <a:prstGeom prst="rect">
            <a:avLst/>
          </a:prstGeom>
          <a:noFill/>
        </p:spPr>
        <p:txBody>
          <a:bodyPr wrap="square" rtlCol="0">
            <a:spAutoFit/>
          </a:bodyPr>
          <a:lstStyle/>
          <a:p>
            <a:r>
              <a:rPr lang="en-US" b="0" i="0" dirty="0">
                <a:solidFill>
                  <a:srgbClr val="242424"/>
                </a:solidFill>
                <a:effectLst/>
                <a:latin typeface="Open Sans" panose="020B0606030504020204" pitchFamily="34" charset="0"/>
              </a:rPr>
              <a:t>Galveston's awful calamity - Gulf tidal wave, September 8th 1900</a:t>
            </a:r>
          </a:p>
          <a:p>
            <a:r>
              <a:rPr lang="en-US" b="0" i="1" dirty="0">
                <a:solidFill>
                  <a:srgbClr val="242424"/>
                </a:solidFill>
                <a:effectLst/>
                <a:latin typeface="Open Sans" panose="020B0606030504020204" pitchFamily="34" charset="0"/>
              </a:rPr>
              <a:t>Kurz &amp; Allison</a:t>
            </a:r>
          </a:p>
          <a:p>
            <a:endParaRPr lang="en-US" dirty="0"/>
          </a:p>
          <a:p>
            <a:r>
              <a:rPr lang="en-US" sz="1200" dirty="0"/>
              <a:t>”</a:t>
            </a:r>
            <a:r>
              <a:rPr lang="en-US" sz="1200" b="0" i="0" dirty="0">
                <a:solidFill>
                  <a:srgbClr val="242424"/>
                </a:solidFill>
                <a:effectLst/>
                <a:latin typeface="Open Sans" panose="020B0606030504020204" pitchFamily="34" charset="0"/>
              </a:rPr>
              <a:t>Print shows the destruction caused by a hurricane and tidal wave to Galveston, Texas, wreckage to buildings, survivors, and the bodies of victims; also shows vignettes at the corners and across the bottom: Drays employed carrying the bodies to barges for burial in the Gulf (top left), 2650 dead bodies </a:t>
            </a:r>
            <a:r>
              <a:rPr lang="en-US" sz="1200" b="0" i="0" dirty="0" err="1">
                <a:solidFill>
                  <a:srgbClr val="242424"/>
                </a:solidFill>
                <a:effectLst/>
                <a:latin typeface="Open Sans" panose="020B0606030504020204" pitchFamily="34" charset="0"/>
              </a:rPr>
              <a:t>burried</a:t>
            </a:r>
            <a:r>
              <a:rPr lang="en-US" sz="1200" b="0" i="0" dirty="0">
                <a:solidFill>
                  <a:srgbClr val="242424"/>
                </a:solidFill>
                <a:effectLst/>
                <a:latin typeface="Open Sans" panose="020B0606030504020204" pitchFamily="34" charset="0"/>
              </a:rPr>
              <a:t> [sic] in the Gulf (top right), Bodies incinerated in lieu of burial (bottom right), Shooting ghouls, found despoiling the dead (bottom left), and at center, View of ruins, Avenue "L" west, Ruins of Sacred Heart Church, </a:t>
            </a:r>
            <a:r>
              <a:rPr lang="en-US" sz="1200" b="0" i="0" dirty="0" err="1">
                <a:solidFill>
                  <a:srgbClr val="242424"/>
                </a:solidFill>
                <a:effectLst/>
                <a:latin typeface="Open Sans" panose="020B0606030504020204" pitchFamily="34" charset="0"/>
              </a:rPr>
              <a:t>cor</a:t>
            </a:r>
            <a:r>
              <a:rPr lang="en-US" sz="1200" b="0" i="0" dirty="0">
                <a:solidFill>
                  <a:srgbClr val="242424"/>
                </a:solidFill>
                <a:effectLst/>
                <a:latin typeface="Open Sans" panose="020B0606030504020204" pitchFamily="34" charset="0"/>
              </a:rPr>
              <a:t> 13' &amp; Broadway, and First Baptist Church ruins, cor. 22' &amp; Winnie </a:t>
            </a:r>
            <a:r>
              <a:rPr lang="en-US" sz="1200" b="0" i="0" dirty="0" err="1">
                <a:solidFill>
                  <a:srgbClr val="242424"/>
                </a:solidFill>
                <a:effectLst/>
                <a:latin typeface="Open Sans" panose="020B0606030504020204" pitchFamily="34" charset="0"/>
              </a:rPr>
              <a:t>st’s</a:t>
            </a:r>
            <a:r>
              <a:rPr lang="en-US" sz="1200" b="0" i="0" dirty="0">
                <a:solidFill>
                  <a:srgbClr val="242424"/>
                </a:solidFill>
                <a:effectLst/>
                <a:latin typeface="Open Sans" panose="020B0606030504020204" pitchFamily="34" charset="0"/>
              </a:rPr>
              <a:t>.”</a:t>
            </a:r>
          </a:p>
        </p:txBody>
      </p:sp>
    </p:spTree>
    <p:extLst>
      <p:ext uri="{BB962C8B-B14F-4D97-AF65-F5344CB8AC3E}">
        <p14:creationId xmlns:p14="http://schemas.microsoft.com/office/powerpoint/2010/main" val="8546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E672517-58CF-A643-0122-1D8A959A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72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5924654-9794-9D15-F6A8-43511FB1D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0"/>
            <a:ext cx="10090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8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63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C9A-1391-CDC3-0480-3960A95E1B8E}"/>
              </a:ext>
            </a:extLst>
          </p:cNvPr>
          <p:cNvSpPr>
            <a:spLocks noGrp="1"/>
          </p:cNvSpPr>
          <p:nvPr>
            <p:ph type="title"/>
          </p:nvPr>
        </p:nvSpPr>
        <p:spPr/>
        <p:txBody>
          <a:bodyPr/>
          <a:lstStyle/>
          <a:p>
            <a:r>
              <a:rPr lang="en-US" dirty="0"/>
              <a:t>Progress</a:t>
            </a:r>
          </a:p>
        </p:txBody>
      </p:sp>
      <p:sp>
        <p:nvSpPr>
          <p:cNvPr id="3" name="Text Placeholder 2">
            <a:extLst>
              <a:ext uri="{FF2B5EF4-FFF2-40B4-BE49-F238E27FC236}">
                <a16:creationId xmlns:a16="http://schemas.microsoft.com/office/drawing/2014/main" id="{D17E2D43-B87B-39E1-4BB3-01D925FB52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9124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191</Words>
  <Application>Microsoft Macintosh PowerPoint</Application>
  <PresentationFormat>Widescreen</PresentationFormat>
  <Paragraphs>19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Open Sans</vt:lpstr>
      <vt:lpstr>Office Theme</vt:lpstr>
      <vt:lpstr>High Waters Need Strong Bridges</vt:lpstr>
      <vt:lpstr>PowerPoint Presentation</vt:lpstr>
      <vt:lpstr>Galveston, 1900</vt:lpstr>
      <vt:lpstr>PowerPoint Presentation</vt:lpstr>
      <vt:lpstr>PowerPoint Presentation</vt:lpstr>
      <vt:lpstr>PowerPoint Presentation</vt:lpstr>
      <vt:lpstr>PowerPoint Presentation</vt:lpstr>
      <vt:lpstr>PowerPoint Presentation</vt:lpstr>
      <vt:lpstr>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Think in modules and interfaces</vt:lpstr>
      <vt:lpstr>Learn the vocabulary</vt:lpstr>
      <vt:lpstr>PowerPoint Presentation</vt:lpstr>
      <vt:lpstr>PowerPoint Presentation</vt:lpstr>
      <vt:lpstr>PowerPoint Presentation</vt:lpstr>
      <vt:lpstr>Communicate clearly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cp:revision>
  <dcterms:created xsi:type="dcterms:W3CDTF">2024-02-22T04:41:29Z</dcterms:created>
  <dcterms:modified xsi:type="dcterms:W3CDTF">2024-02-22T20:53:24Z</dcterms:modified>
</cp:coreProperties>
</file>